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Rodríguez Bacelar" initials="DRB" lastIdx="1" clrIdx="0">
    <p:extLst>
      <p:ext uri="{19B8F6BF-5375-455C-9EA6-DF929625EA0E}">
        <p15:presenceInfo xmlns:p15="http://schemas.microsoft.com/office/powerpoint/2012/main" userId="David Rodríguez Bacela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09T12:16:53.105" idx="1">
    <p:pos x="7853" y="1593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17978F-FFED-4158-9380-545135C96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3314" y="380561"/>
            <a:ext cx="8931497" cy="192410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5400" spc="299"/>
              <a:t>PRESENTACIÓN DEL GRUPO</a:t>
            </a:r>
            <a:endParaRPr lang="en-US" sz="5400" spc="-1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139CE73-6206-4873-B6C6-6BC4DE26C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2765229"/>
            <a:ext cx="9833888" cy="2349747"/>
          </a:xfrm>
        </p:spPr>
        <p:txBody>
          <a:bodyPr>
            <a:normAutofit fontScale="92500" lnSpcReduction="10000"/>
          </a:bodyPr>
          <a:lstStyle/>
          <a:p>
            <a:pPr>
              <a:tabLst>
                <a:tab pos="0" algn="l"/>
              </a:tabLst>
            </a:pPr>
            <a:r>
              <a:rPr lang="en-US" cap="none" spc="-1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Grupo 36</a:t>
            </a:r>
            <a:endParaRPr lang="en-US" spc="-1">
              <a:solidFill>
                <a:schemeClr val="tx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Font typeface="Wingdings 3" charset="2"/>
              <a:buChar char=""/>
              <a:tabLst>
                <a:tab pos="0" algn="l"/>
              </a:tabLst>
            </a:pPr>
            <a:endParaRPr lang="en-US" spc="-1">
              <a:solidFill>
                <a:schemeClr val="tx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buSzPct val="60000"/>
              <a:buFont typeface="Wingdings 3" charset="2"/>
              <a:buChar char=""/>
              <a:tabLst>
                <a:tab pos="0" algn="l"/>
              </a:tabLst>
            </a:pPr>
            <a:r>
              <a:rPr lang="en-US" cap="none" spc="-1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David Rodríguez Bacelar</a:t>
            </a:r>
          </a:p>
          <a:p>
            <a:pPr>
              <a:buSzPct val="60000"/>
              <a:buFont typeface="Wingdings 3" charset="2"/>
              <a:buChar char=""/>
              <a:tabLst>
                <a:tab pos="0" algn="l"/>
              </a:tabLst>
            </a:pPr>
            <a:r>
              <a:rPr lang="en-US" cap="none" spc="-1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Leopoldo A. Estévez Agra</a:t>
            </a:r>
          </a:p>
          <a:p>
            <a:pPr>
              <a:buSzPct val="60000"/>
              <a:buFont typeface="Wingdings 3" charset="2"/>
              <a:buChar char=""/>
              <a:tabLst>
                <a:tab pos="0" algn="l"/>
              </a:tabLst>
            </a:pPr>
            <a:r>
              <a:rPr lang="en-US" cap="none" spc="-1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Julián Villamor Barreiro</a:t>
            </a:r>
          </a:p>
          <a:p>
            <a:pPr>
              <a:buSzPct val="60000"/>
              <a:buFont typeface="Wingdings 3" charset="2"/>
              <a:buChar char=""/>
              <a:tabLst>
                <a:tab pos="0" algn="l"/>
              </a:tabLst>
            </a:pPr>
            <a:r>
              <a:rPr lang="en-US" cap="none" spc="-1">
                <a:solidFill>
                  <a:schemeClr val="tx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Jorge Hermo González</a:t>
            </a:r>
          </a:p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C20CC50-00CF-4B02-8C1B-5675767A81F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49063" y="2388636"/>
            <a:ext cx="6366314" cy="42488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382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9EF41E-70A8-4E52-B451-9DB298943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606806"/>
            <a:ext cx="9404723" cy="959140"/>
          </a:xfrm>
        </p:spPr>
        <p:txBody>
          <a:bodyPr/>
          <a:lstStyle/>
          <a:p>
            <a:r>
              <a:rPr lang="en-US" sz="4400" spc="-1">
                <a:sym typeface="Quicksand"/>
              </a:rPr>
              <a:t>Introducción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57DC18-D400-4885-B553-B1F2B694C649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457200" indent="-381000">
              <a:lnSpc>
                <a:spcPct val="90000"/>
              </a:lnSpc>
              <a:spcAft>
                <a:spcPts val="600"/>
              </a:spcAft>
              <a:buSzPts val="1800"/>
              <a:buFont typeface="Wingdings 3" panose="05040102010807070707" pitchFamily="18" charset="2"/>
              <a:buChar char=""/>
            </a:pPr>
            <a:endParaRPr lang="en-US" sz="800" spc="-1">
              <a:solidFill>
                <a:schemeClr val="lt1"/>
              </a:solidFill>
              <a:latin typeface="Quicksand"/>
              <a:sym typeface="Quicksand"/>
            </a:endParaRPr>
          </a:p>
          <a:p>
            <a:pPr marL="361950" indent="-285750">
              <a:lnSpc>
                <a:spcPct val="90000"/>
              </a:lnSpc>
              <a:spcAft>
                <a:spcPts val="600"/>
              </a:spcAft>
              <a:buFont typeface="Wingdings 3" panose="05040102010807070707" pitchFamily="18" charset="2"/>
              <a:buChar char=""/>
            </a:pPr>
            <a:r>
              <a:rPr lang="en-US" sz="1800" spc="-1">
                <a:solidFill>
                  <a:schemeClr val="lt1"/>
                </a:solidFill>
                <a:latin typeface="Segoe UI" panose="020B0502040204020203" pitchFamily="34" charset="0"/>
                <a:cs typeface="Segoe UI" panose="020B0502040204020203" pitchFamily="34" charset="0"/>
                <a:sym typeface="Quicksand"/>
              </a:rPr>
              <a:t>Nos </a:t>
            </a:r>
            <a:r>
              <a:rPr lang="es-ES" sz="1800" spc="-1">
                <a:solidFill>
                  <a:schemeClr val="lt1"/>
                </a:solidFill>
                <a:latin typeface="Segoe UI" panose="020B0502040204020203" pitchFamily="34" charset="0"/>
                <a:cs typeface="Segoe UI" panose="020B0502040204020203" pitchFamily="34" charset="0"/>
                <a:sym typeface="Quicksand"/>
              </a:rPr>
              <a:t>centramos</a:t>
            </a:r>
            <a:r>
              <a:rPr lang="en-US" sz="1800" spc="-1">
                <a:solidFill>
                  <a:schemeClr val="lt1"/>
                </a:solidFill>
                <a:latin typeface="Segoe UI" panose="020B0502040204020203" pitchFamily="34" charset="0"/>
                <a:cs typeface="Segoe UI" panose="020B0502040204020203" pitchFamily="34" charset="0"/>
                <a:sym typeface="Quicksand"/>
              </a:rPr>
              <a:t> en el desarrollo de funcionalidades para el vendedor, teniendo que ponernos en su punto de vista.</a:t>
            </a:r>
          </a:p>
          <a:p>
            <a:pPr marL="361950" indent="-285750">
              <a:lnSpc>
                <a:spcPct val="90000"/>
              </a:lnSpc>
              <a:spcAft>
                <a:spcPts val="600"/>
              </a:spcAft>
              <a:buFont typeface="Wingdings 3" panose="05040102010807070707" pitchFamily="18" charset="2"/>
              <a:buChar char=""/>
            </a:pPr>
            <a:endParaRPr lang="en-US" sz="1800" spc="-1">
              <a:solidFill>
                <a:schemeClr val="lt1"/>
              </a:solidFill>
              <a:latin typeface="Segoe UI" panose="020B0502040204020203" pitchFamily="34" charset="0"/>
              <a:cs typeface="Segoe UI" panose="020B0502040204020203" pitchFamily="34" charset="0"/>
              <a:sym typeface="Quicksand"/>
            </a:endParaRPr>
          </a:p>
          <a:p>
            <a:pPr marL="361950" indent="-285750">
              <a:lnSpc>
                <a:spcPct val="90000"/>
              </a:lnSpc>
              <a:spcAft>
                <a:spcPts val="600"/>
              </a:spcAft>
              <a:buFont typeface="Wingdings 3" panose="05040102010807070707" pitchFamily="18" charset="2"/>
              <a:buChar char=""/>
            </a:pPr>
            <a:r>
              <a:rPr lang="en-US" sz="1800" spc="-1">
                <a:solidFill>
                  <a:schemeClr val="lt1"/>
                </a:solidFill>
                <a:latin typeface="Segoe UI" panose="020B0502040204020203" pitchFamily="34" charset="0"/>
                <a:cs typeface="Segoe UI" panose="020B0502040204020203" pitchFamily="34" charset="0"/>
                <a:sym typeface="Quicksand"/>
              </a:rPr>
              <a:t>No es una perspectiva a la que estemos acostumbrados, ya que nosotros estamos habituados a ejercer el rol de cliente.</a:t>
            </a:r>
          </a:p>
          <a:p>
            <a:pPr marL="361950" indent="-285750">
              <a:lnSpc>
                <a:spcPct val="90000"/>
              </a:lnSpc>
              <a:spcAft>
                <a:spcPts val="600"/>
              </a:spcAft>
              <a:buFont typeface="Wingdings 3" panose="05040102010807070707" pitchFamily="18" charset="2"/>
              <a:buChar char=""/>
            </a:pPr>
            <a:endParaRPr lang="en-US" sz="1800" spc="-1">
              <a:solidFill>
                <a:schemeClr val="lt1"/>
              </a:solidFill>
              <a:latin typeface="Segoe UI" panose="020B0502040204020203" pitchFamily="34" charset="0"/>
              <a:cs typeface="Segoe UI" panose="020B0502040204020203" pitchFamily="34" charset="0"/>
              <a:sym typeface="Quicksand"/>
            </a:endParaRPr>
          </a:p>
          <a:p>
            <a:pPr marL="361950" indent="-285750">
              <a:lnSpc>
                <a:spcPct val="90000"/>
              </a:lnSpc>
              <a:spcAft>
                <a:spcPts val="600"/>
              </a:spcAft>
              <a:buFont typeface="Wingdings 3" panose="05040102010807070707" pitchFamily="18" charset="2"/>
              <a:buChar char=""/>
            </a:pPr>
            <a:r>
              <a:rPr lang="en-US" sz="1800" spc="-1">
                <a:solidFill>
                  <a:schemeClr val="lt1"/>
                </a:solidFill>
                <a:latin typeface="Segoe UI" panose="020B0502040204020203" pitchFamily="34" charset="0"/>
                <a:cs typeface="Segoe UI" panose="020B0502040204020203" pitchFamily="34" charset="0"/>
                <a:sym typeface="Quicksand"/>
              </a:rPr>
              <a:t>Principal dificultad: Información del dominio del vendedor.</a:t>
            </a:r>
          </a:p>
          <a:p>
            <a:pPr marL="361950" indent="-285750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SzPts val="1800"/>
              <a:buFont typeface="Arial" panose="020B0604020202020204" pitchFamily="34" charset="0"/>
              <a:buChar char="•"/>
            </a:pPr>
            <a:endParaRPr lang="en-US" sz="1600" spc="-1">
              <a:solidFill>
                <a:schemeClr val="lt1"/>
              </a:solidFill>
              <a:latin typeface="Quicksand"/>
              <a:sym typeface="Quicksand"/>
            </a:endParaRPr>
          </a:p>
          <a:p>
            <a:pPr marL="361950" indent="-285750">
              <a:lnSpc>
                <a:spcPct val="90000"/>
              </a:lnSpc>
              <a:spcAft>
                <a:spcPts val="600"/>
              </a:spcAft>
              <a:buClr>
                <a:schemeClr val="tx2"/>
              </a:buClr>
              <a:buSzPts val="1800"/>
              <a:buFont typeface="Arial" panose="020B0604020202020204" pitchFamily="34" charset="0"/>
              <a:buChar char="•"/>
            </a:pPr>
            <a:endParaRPr lang="en-US" sz="1600" spc="-1">
              <a:solidFill>
                <a:schemeClr val="lt1"/>
              </a:solidFill>
              <a:latin typeface="Quicksand"/>
              <a:sym typeface="Quicksand"/>
            </a:endParaRPr>
          </a:p>
          <a:p>
            <a:pPr marL="457200" indent="-3810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ts val="1800"/>
            </a:pPr>
            <a:endParaRPr lang="en-US" sz="1600" spc="-1">
              <a:solidFill>
                <a:schemeClr val="lt1"/>
              </a:solidFill>
              <a:latin typeface="Quicksand"/>
              <a:sym typeface="Quicksand"/>
            </a:endParaRPr>
          </a:p>
          <a:p>
            <a:pPr marL="457200" indent="-3810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ts val="1800"/>
              <a:tabLst>
                <a:tab pos="0" algn="l"/>
              </a:tabLst>
            </a:pPr>
            <a:endParaRPr lang="en-US" sz="1600" spc="-1">
              <a:solidFill>
                <a:schemeClr val="lt1"/>
              </a:solidFill>
              <a:latin typeface="Quicksand"/>
              <a:sym typeface="Quicksand"/>
            </a:endParaRPr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3843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9196B8-7BBD-4387-B2B1-47A7BD9C3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0211"/>
            <a:ext cx="9404723" cy="878777"/>
          </a:xfrm>
        </p:spPr>
        <p:txBody>
          <a:bodyPr/>
          <a:lstStyle/>
          <a:p>
            <a:r>
              <a:rPr lang="en-US" sz="4400" spc="-1"/>
              <a:t>Dificultades</a:t>
            </a:r>
            <a:endParaRPr lang="es-ES" sz="44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004DF4-20DE-4812-B841-67F4F1328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993686"/>
            <a:ext cx="5241505" cy="4195481"/>
          </a:xfrm>
        </p:spPr>
        <p:txBody>
          <a:bodyPr/>
          <a:lstStyle/>
          <a:p>
            <a:pPr marL="343080" indent="-342720">
              <a:lnSpc>
                <a:spcPct val="90000"/>
              </a:lnSpc>
            </a:pPr>
            <a:r>
              <a:rPr lang="en-US" spc="-1">
                <a:latin typeface="Segoe UI" panose="020B0502040204020203" pitchFamily="34" charset="0"/>
                <a:cs typeface="Segoe UI" panose="020B0502040204020203" pitchFamily="34" charset="0"/>
              </a:rPr>
              <a:t>Recopilar información inicial del dominio.</a:t>
            </a:r>
          </a:p>
          <a:p>
            <a:pPr>
              <a:lnSpc>
                <a:spcPct val="90000"/>
              </a:lnSpc>
              <a:tabLst>
                <a:tab pos="0" algn="l"/>
              </a:tabLst>
            </a:pPr>
            <a:endParaRPr lang="en-US" spc="-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3080" indent="-342720">
              <a:lnSpc>
                <a:spcPct val="90000"/>
              </a:lnSpc>
              <a:tabLst>
                <a:tab pos="0" algn="l"/>
              </a:tabLst>
            </a:pPr>
            <a:r>
              <a:rPr lang="en-US" spc="-1">
                <a:latin typeface="Segoe UI" panose="020B0502040204020203" pitchFamily="34" charset="0"/>
                <a:cs typeface="Segoe UI" panose="020B0502040204020203" pitchFamily="34" charset="0"/>
              </a:rPr>
              <a:t>Aprender las herramientas y metodologías de modelado necesarias para la representación de la información del proyecto.</a:t>
            </a:r>
          </a:p>
          <a:p>
            <a:pPr>
              <a:lnSpc>
                <a:spcPct val="90000"/>
              </a:lnSpc>
              <a:tabLst>
                <a:tab pos="0" algn="l"/>
              </a:tabLst>
            </a:pPr>
            <a:endParaRPr lang="en-US" spc="-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3080" indent="-342720">
              <a:lnSpc>
                <a:spcPct val="90000"/>
              </a:lnSpc>
              <a:tabLst>
                <a:tab pos="0" algn="l"/>
              </a:tabLst>
            </a:pPr>
            <a:r>
              <a:rPr lang="en-US" spc="-1">
                <a:latin typeface="Segoe UI" panose="020B0502040204020203" pitchFamily="34" charset="0"/>
                <a:cs typeface="Segoe UI" panose="020B0502040204020203" pitchFamily="34" charset="0"/>
              </a:rPr>
              <a:t>Interpretar las necesidades del cliente y plasmarlas en el desarrollo software del producto.</a:t>
            </a:r>
          </a:p>
          <a:p>
            <a:endParaRPr lang="es-ES"/>
          </a:p>
        </p:txBody>
      </p:sp>
      <p:pic>
        <p:nvPicPr>
          <p:cNvPr id="13" name="Imagen 12" descr="Imagen que contiene persona, tabla, computer, computadora&#10;&#10;Descripción generada automáticamente">
            <a:extLst>
              <a:ext uri="{FF2B5EF4-FFF2-40B4-BE49-F238E27FC236}">
                <a16:creationId xmlns:a16="http://schemas.microsoft.com/office/drawing/2014/main" id="{8ED679FE-BCFE-48C5-9AF8-5F6562ED3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386" y="1819470"/>
            <a:ext cx="5502862" cy="36681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3937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1A6DFB-F264-46CE-A9DF-6BB403B13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spc="-1"/>
              <a:t>Dificultades</a:t>
            </a:r>
            <a:endParaRPr lang="es-ES" sz="44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7B5E8C-B642-4095-885A-5C3EF0B7D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012101" cy="4195481"/>
          </a:xfrm>
        </p:spPr>
        <p:txBody>
          <a:bodyPr/>
          <a:lstStyle/>
          <a:p>
            <a:pPr marL="343260">
              <a:lnSpc>
                <a:spcPct val="90000"/>
              </a:lnSpc>
              <a:tabLst>
                <a:tab pos="0" algn="l"/>
              </a:tabLst>
            </a:pPr>
            <a:r>
              <a:rPr lang="en-US" spc="-1">
                <a:latin typeface="Segoe UI" panose="020B0502040204020203" pitchFamily="34" charset="0"/>
                <a:cs typeface="Segoe UI" panose="020B0502040204020203" pitchFamily="34" charset="0"/>
              </a:rPr>
              <a:t>Mantener un orden cronológico de los cambios en el producto.</a:t>
            </a:r>
          </a:p>
          <a:p>
            <a:pPr>
              <a:lnSpc>
                <a:spcPct val="90000"/>
              </a:lnSpc>
              <a:tabLst>
                <a:tab pos="0" algn="l"/>
              </a:tabLst>
            </a:pPr>
            <a:endParaRPr lang="en-US" spc="-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3080" indent="-342720">
              <a:lnSpc>
                <a:spcPct val="90000"/>
              </a:lnSpc>
              <a:tabLst>
                <a:tab pos="0" algn="l"/>
              </a:tabLst>
            </a:pPr>
            <a:r>
              <a:rPr lang="en-US" spc="-1">
                <a:latin typeface="Segoe UI" panose="020B0502040204020203" pitchFamily="34" charset="0"/>
                <a:cs typeface="Segoe UI" panose="020B0502040204020203" pitchFamily="34" charset="0"/>
              </a:rPr>
              <a:t>Organizar las reuniones internas del grupo.</a:t>
            </a:r>
          </a:p>
          <a:p>
            <a:pPr>
              <a:lnSpc>
                <a:spcPct val="90000"/>
              </a:lnSpc>
              <a:tabLst>
                <a:tab pos="0" algn="l"/>
              </a:tabLst>
            </a:pPr>
            <a:endParaRPr lang="en-US" spc="-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3080" indent="-342720">
              <a:lnSpc>
                <a:spcPct val="90000"/>
              </a:lnSpc>
              <a:tabLst>
                <a:tab pos="0" algn="l"/>
              </a:tabLst>
            </a:pPr>
            <a:r>
              <a:rPr lang="en-US" spc="-1">
                <a:latin typeface="Segoe UI" panose="020B0502040204020203" pitchFamily="34" charset="0"/>
                <a:cs typeface="Segoe UI" panose="020B0502040204020203" pitchFamily="34" charset="0"/>
              </a:rPr>
              <a:t>Ajustar la temporización de las tareas.</a:t>
            </a:r>
          </a:p>
          <a:p>
            <a:pPr marL="343080" indent="-342720">
              <a:lnSpc>
                <a:spcPct val="90000"/>
              </a:lnSpc>
              <a:tabLst>
                <a:tab pos="0" algn="l"/>
              </a:tabLst>
            </a:pPr>
            <a:endParaRPr lang="en-US" spc="-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3080" indent="-342720">
              <a:lnSpc>
                <a:spcPct val="90000"/>
              </a:lnSpc>
              <a:tabLst>
                <a:tab pos="0" algn="l"/>
              </a:tabLst>
            </a:pPr>
            <a:r>
              <a:rPr lang="en-US" spc="-1">
                <a:latin typeface="Segoe UI" panose="020B0502040204020203" pitchFamily="34" charset="0"/>
                <a:cs typeface="Segoe UI" panose="020B0502040204020203" pitchFamily="34" charset="0"/>
              </a:rPr>
              <a:t>Malentender las peticiones del cliente y acabar desarrollando algo diferente.</a:t>
            </a:r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5611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9AC303-CA56-4752-BBDE-0F042BEC4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spc="-1">
                <a:sym typeface="Quicksand"/>
              </a:rPr>
              <a:t>Soluciones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102FC5-6C34-45A1-A51B-2EF2DD476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598900" cy="4195481"/>
          </a:xfrm>
        </p:spPr>
        <p:txBody>
          <a:bodyPr>
            <a:normAutofit/>
          </a:bodyPr>
          <a:lstStyle/>
          <a:p>
            <a:pPr marL="393699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r>
              <a:rPr lang="es-ES" sz="1800" spc="-1">
                <a:solidFill>
                  <a:srgbClr val="F3F3F3"/>
                </a:solidFill>
                <a:latin typeface="Segoe UI" panose="020B0502040204020203" pitchFamily="34" charset="0"/>
                <a:ea typeface="Quicksand"/>
                <a:cs typeface="Segoe UI" panose="020B0502040204020203" pitchFamily="34" charset="0"/>
                <a:sym typeface="Quicksand"/>
              </a:rPr>
              <a:t>Tomamos como referencia páginas similares de empresas del sector.</a:t>
            </a:r>
          </a:p>
          <a:p>
            <a:pPr marL="609585" indent="-558786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endParaRPr lang="es-ES" sz="1800" spc="-1">
              <a:solidFill>
                <a:srgbClr val="F3F3F3"/>
              </a:solidFill>
              <a:latin typeface="Segoe UI" panose="020B0502040204020203" pitchFamily="34" charset="0"/>
              <a:ea typeface="Quicksand"/>
              <a:cs typeface="Segoe UI" panose="020B0502040204020203" pitchFamily="34" charset="0"/>
              <a:sym typeface="Quicksand"/>
            </a:endParaRPr>
          </a:p>
          <a:p>
            <a:pPr marL="393699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r>
              <a:rPr lang="es-ES" sz="1800" spc="-1">
                <a:solidFill>
                  <a:srgbClr val="F3F3F3"/>
                </a:solidFill>
                <a:latin typeface="Segoe UI" panose="020B0502040204020203" pitchFamily="34" charset="0"/>
                <a:ea typeface="Quicksand"/>
                <a:cs typeface="Segoe UI" panose="020B0502040204020203" pitchFamily="34" charset="0"/>
                <a:sym typeface="Quicksand"/>
              </a:rPr>
              <a:t>Repartir el aprendizaje de las herramientas entre los distintos miembros del grupo.</a:t>
            </a:r>
          </a:p>
          <a:p>
            <a:pPr marL="793749" lvl="1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r>
              <a:rPr lang="es-ES" spc="-1">
                <a:solidFill>
                  <a:srgbClr val="F3F3F3"/>
                </a:solidFill>
                <a:latin typeface="Segoe UI" panose="020B0502040204020203" pitchFamily="34" charset="0"/>
                <a:ea typeface="Quicksand"/>
                <a:cs typeface="Segoe UI" panose="020B0502040204020203" pitchFamily="34" charset="0"/>
                <a:sym typeface="Quicksand"/>
              </a:rPr>
              <a:t>Leo – Documentación</a:t>
            </a:r>
          </a:p>
          <a:p>
            <a:pPr marL="793749" lvl="1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r>
              <a:rPr lang="es-ES" spc="-1">
                <a:solidFill>
                  <a:srgbClr val="F3F3F3"/>
                </a:solidFill>
                <a:latin typeface="Segoe UI" panose="020B0502040204020203" pitchFamily="34" charset="0"/>
                <a:ea typeface="Quicksand"/>
                <a:cs typeface="Segoe UI" panose="020B0502040204020203" pitchFamily="34" charset="0"/>
                <a:sym typeface="Quicksand"/>
              </a:rPr>
              <a:t>Jorge – Diagramas</a:t>
            </a:r>
          </a:p>
          <a:p>
            <a:pPr marL="793749" lvl="1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r>
              <a:rPr lang="es-ES" spc="-1">
                <a:solidFill>
                  <a:srgbClr val="F3F3F3"/>
                </a:solidFill>
                <a:latin typeface="Segoe UI" panose="020B0502040204020203" pitchFamily="34" charset="0"/>
                <a:ea typeface="Quicksand"/>
                <a:cs typeface="Segoe UI" panose="020B0502040204020203" pitchFamily="34" charset="0"/>
                <a:sym typeface="Quicksand"/>
              </a:rPr>
              <a:t>Julián – Prototipado de pantallas</a:t>
            </a:r>
          </a:p>
          <a:p>
            <a:pPr marL="793749" lvl="1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r>
              <a:rPr lang="es-ES" spc="-1">
                <a:solidFill>
                  <a:srgbClr val="F3F3F3"/>
                </a:solidFill>
                <a:latin typeface="Segoe UI" panose="020B0502040204020203" pitchFamily="34" charset="0"/>
                <a:ea typeface="Quicksand"/>
                <a:cs typeface="Segoe UI" panose="020B0502040204020203" pitchFamily="34" charset="0"/>
                <a:sym typeface="Quicksand"/>
              </a:rPr>
              <a:t>David – Presentación y diseño de interfaz</a:t>
            </a:r>
          </a:p>
          <a:p>
            <a:pPr marL="609585" indent="-558786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endParaRPr lang="es-ES" sz="1800" spc="-1">
              <a:solidFill>
                <a:srgbClr val="F3F3F3"/>
              </a:solidFill>
              <a:latin typeface="Segoe UI" panose="020B0502040204020203" pitchFamily="34" charset="0"/>
              <a:ea typeface="Quicksand"/>
              <a:cs typeface="Segoe UI" panose="020B0502040204020203" pitchFamily="34" charset="0"/>
              <a:sym typeface="Quicksand"/>
            </a:endParaRPr>
          </a:p>
          <a:p>
            <a:pPr marL="393699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r>
              <a:rPr lang="es-ES" sz="1800" spc="-1">
                <a:solidFill>
                  <a:srgbClr val="F3F3F3"/>
                </a:solidFill>
                <a:latin typeface="Segoe UI" panose="020B0502040204020203" pitchFamily="34" charset="0"/>
                <a:ea typeface="Quicksand"/>
                <a:cs typeface="Segoe UI" panose="020B0502040204020203" pitchFamily="34" charset="0"/>
                <a:sym typeface="Quicksand"/>
              </a:rPr>
              <a:t>Reunirnos para unificar las diferentes interpretaciones y debatir distintas soluciones a las peticiones del cliente.</a:t>
            </a:r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4512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9D22CC-EDCC-4D81-97FD-135D78B5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32133"/>
          </a:xfrm>
        </p:spPr>
        <p:txBody>
          <a:bodyPr/>
          <a:lstStyle/>
          <a:p>
            <a:r>
              <a:rPr lang="es-ES" sz="4400"/>
              <a:t>Soluciones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5F7B8C-70EB-48DD-AD3D-FB535E783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0628" y="2264145"/>
            <a:ext cx="5367481" cy="3862355"/>
          </a:xfrm>
        </p:spPr>
        <p:txBody>
          <a:bodyPr/>
          <a:lstStyle/>
          <a:p>
            <a:pPr marL="393699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r>
              <a:rPr lang="es-ES" sz="1800" spc="-1">
                <a:solidFill>
                  <a:srgbClr val="F3F3F3"/>
                </a:solidFill>
                <a:latin typeface="Segoe UI" panose="020B0502040204020203" pitchFamily="34" charset="0"/>
                <a:ea typeface="Quicksand"/>
                <a:cs typeface="Segoe UI" panose="020B0502040204020203" pitchFamily="34" charset="0"/>
                <a:sym typeface="Quicksand"/>
              </a:rPr>
              <a:t>Mantener un registro de los cambios solicitados en cada entrevista y de las diferentes versiones de los documentos.</a:t>
            </a:r>
          </a:p>
          <a:p>
            <a:pPr marL="609585" indent="-558786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endParaRPr lang="es-ES" sz="1800" spc="-1">
              <a:solidFill>
                <a:srgbClr val="F3F3F3"/>
              </a:solidFill>
              <a:latin typeface="Segoe UI" panose="020B0502040204020203" pitchFamily="34" charset="0"/>
              <a:ea typeface="Quicksand"/>
              <a:cs typeface="Segoe UI" panose="020B0502040204020203" pitchFamily="34" charset="0"/>
              <a:sym typeface="Quicksand"/>
            </a:endParaRPr>
          </a:p>
          <a:p>
            <a:pPr marL="393699">
              <a:lnSpc>
                <a:spcPct val="90000"/>
              </a:lnSpc>
              <a:spcBef>
                <a:spcPts val="800"/>
              </a:spcBef>
              <a:buFont typeface="Wingdings 3" panose="05040102010807070707" pitchFamily="18" charset="2"/>
              <a:buChar char=""/>
            </a:pPr>
            <a:r>
              <a:rPr lang="es-ES" sz="1800" spc="-1">
                <a:solidFill>
                  <a:srgbClr val="F3F3F3"/>
                </a:solidFill>
                <a:latin typeface="Segoe UI" panose="020B0502040204020203" pitchFamily="34" charset="0"/>
                <a:ea typeface="Quicksand"/>
                <a:cs typeface="Segoe UI" panose="020B0502040204020203" pitchFamily="34" charset="0"/>
                <a:sym typeface="Quicksand"/>
              </a:rPr>
              <a:t>Elaborar un prototipo del producto para contrastar lo que el cliente realmente requería con lo que habíamos entendido.</a:t>
            </a:r>
          </a:p>
          <a:p>
            <a:endParaRPr lang="es-E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206EC2A-3E21-4550-9D08-8228E311B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2096365"/>
            <a:ext cx="5793533" cy="38623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9317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AEE1DD-2764-49DC-A793-901874E5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spc="-1"/>
              <a:t>Flujo de trabajo</a:t>
            </a:r>
            <a:br>
              <a:rPr lang="en-US" sz="4400" spc="-1"/>
            </a:br>
            <a:endParaRPr lang="es-ES" sz="44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ECC03C-53D5-456A-BF21-DF7B2BCA7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922" y="2052918"/>
            <a:ext cx="5012261" cy="4195481"/>
          </a:xfrm>
        </p:spPr>
        <p:txBody>
          <a:bodyPr>
            <a:normAutofit/>
          </a:bodyPr>
          <a:lstStyle/>
          <a:p>
            <a:pPr marL="343080" indent="-342720"/>
            <a:r>
              <a:rPr lang="en-US" sz="1800" spc="-1">
                <a:latin typeface="Segoe UI" panose="020B0502040204020203" pitchFamily="34" charset="0"/>
                <a:cs typeface="Segoe UI" panose="020B0502040204020203" pitchFamily="34" charset="0"/>
              </a:rPr>
              <a:t>Tener claro el dominio y preparar el material que le presentaríamos al cliente antes de la entrevista.</a:t>
            </a:r>
          </a:p>
          <a:p>
            <a:pPr marL="343080" indent="-342720"/>
            <a:endParaRPr lang="en-US" sz="1800" spc="-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3080" indent="-342720">
              <a:tabLst>
                <a:tab pos="0" algn="l"/>
              </a:tabLst>
            </a:pPr>
            <a:r>
              <a:rPr lang="en-US" sz="1800" spc="-1">
                <a:latin typeface="Segoe UI" panose="020B0502040204020203" pitchFamily="34" charset="0"/>
                <a:cs typeface="Segoe UI" panose="020B0502040204020203" pitchFamily="34" charset="0"/>
              </a:rPr>
              <a:t>Participación activa; tomar nota de correcciones y solicitudes por parte del cliente.</a:t>
            </a:r>
          </a:p>
          <a:p>
            <a:pPr>
              <a:tabLst>
                <a:tab pos="0" algn="l"/>
              </a:tabLst>
            </a:pPr>
            <a:endParaRPr lang="en-US" sz="1800" spc="-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3080" indent="-342720">
              <a:tabLst>
                <a:tab pos="0" algn="l"/>
              </a:tabLst>
            </a:pPr>
            <a:r>
              <a:rPr lang="en-US" sz="1800" spc="-1">
                <a:latin typeface="Segoe UI" panose="020B0502040204020203" pitchFamily="34" charset="0"/>
                <a:cs typeface="Segoe UI" panose="020B0502040204020203" pitchFamily="34" charset="0"/>
              </a:rPr>
              <a:t>Analizar la información recopilada en la entrevista e integrarla con el material que teníamos previamente.</a:t>
            </a:r>
          </a:p>
        </p:txBody>
      </p:sp>
      <p:pic>
        <p:nvPicPr>
          <p:cNvPr id="5" name="Imagen 4" descr="Texto, Pizarra&#10;&#10;Descripción generada automáticamente">
            <a:extLst>
              <a:ext uri="{FF2B5EF4-FFF2-40B4-BE49-F238E27FC236}">
                <a16:creationId xmlns:a16="http://schemas.microsoft.com/office/drawing/2014/main" id="{9DE89DAE-337E-4200-8686-9F255CECB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080" y="2056463"/>
            <a:ext cx="5198289" cy="34643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7481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3DFD08-3A1E-464D-ACA3-155A6CE87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4400"/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084822-AEAF-400B-AD26-1EBAEC91A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1800">
                <a:latin typeface="Segoe UI" panose="020B0502040204020203" pitchFamily="34" charset="0"/>
                <a:cs typeface="Segoe UI" panose="020B0502040204020203" pitchFamily="34" charset="0"/>
              </a:rPr>
              <a:t>Mantener una comunicación constante con el cliente para no hacer un desarrollo erróneo del producto.</a:t>
            </a:r>
          </a:p>
          <a:p>
            <a:endParaRPr lang="en-US" sz="180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s-ES" sz="1800">
                <a:latin typeface="Segoe UI" panose="020B0502040204020203" pitchFamily="34" charset="0"/>
                <a:cs typeface="Segoe UI" panose="020B0502040204020203" pitchFamily="34" charset="0"/>
              </a:rPr>
              <a:t>Aprovechar las reuniones con el cliente.</a:t>
            </a:r>
          </a:p>
          <a:p>
            <a:endParaRPr lang="en-US" sz="180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s-ES" sz="1800">
                <a:latin typeface="Segoe UI" panose="020B0502040204020203" pitchFamily="34" charset="0"/>
                <a:cs typeface="Segoe UI" panose="020B0502040204020203" pitchFamily="34" charset="0"/>
              </a:rPr>
              <a:t>Importancia de una actitud participativa del cliente.</a:t>
            </a:r>
          </a:p>
          <a:p>
            <a:endParaRPr lang="en-US" sz="180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s-ES" sz="1800">
                <a:latin typeface="Segoe UI" panose="020B0502040204020203" pitchFamily="34" charset="0"/>
                <a:cs typeface="Segoe UI" panose="020B0502040204020203" pitchFamily="34" charset="0"/>
              </a:rPr>
              <a:t>El proceso de especificación de requisitos resultó ser más complicado de lo que en un principio podría parecer.</a:t>
            </a:r>
            <a:endParaRPr lang="en-US" sz="180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20178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62</TotalTime>
  <Words>350</Words>
  <Application>Microsoft Office PowerPoint</Application>
  <PresentationFormat>Panorámica</PresentationFormat>
  <Paragraphs>59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Century Gothic</vt:lpstr>
      <vt:lpstr>Quicksand</vt:lpstr>
      <vt:lpstr>Segoe UI</vt:lpstr>
      <vt:lpstr>Wingdings 3</vt:lpstr>
      <vt:lpstr>Ion</vt:lpstr>
      <vt:lpstr>PRESENTACIÓN DEL GRUPO</vt:lpstr>
      <vt:lpstr>Introducción</vt:lpstr>
      <vt:lpstr>Dificultades</vt:lpstr>
      <vt:lpstr>Dificultades</vt:lpstr>
      <vt:lpstr>Soluciones</vt:lpstr>
      <vt:lpstr>Soluciones</vt:lpstr>
      <vt:lpstr>Flujo de trabajo 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PROYECTO</dc:title>
  <dc:creator>David Rodríguez Bacelar</dc:creator>
  <cp:lastModifiedBy>David Rodríguez Bacelar</cp:lastModifiedBy>
  <cp:revision>9</cp:revision>
  <dcterms:created xsi:type="dcterms:W3CDTF">2021-05-09T09:45:39Z</dcterms:created>
  <dcterms:modified xsi:type="dcterms:W3CDTF">2021-05-09T10:47:59Z</dcterms:modified>
</cp:coreProperties>
</file>

<file path=docProps/thumbnail.jpeg>
</file>